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65" r:id="rId2"/>
    <p:sldId id="540" r:id="rId3"/>
    <p:sldId id="538" r:id="rId4"/>
    <p:sldId id="561" r:id="rId5"/>
    <p:sldId id="546" r:id="rId6"/>
    <p:sldId id="562" r:id="rId7"/>
    <p:sldId id="563" r:id="rId8"/>
    <p:sldId id="564" r:id="rId9"/>
    <p:sldId id="566" r:id="rId10"/>
    <p:sldId id="567" r:id="rId11"/>
    <p:sldId id="501" r:id="rId12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0066CC"/>
    <a:srgbClr val="FF9966"/>
    <a:srgbClr val="DFFAA4"/>
    <a:srgbClr val="FFD44B"/>
    <a:srgbClr val="0000CC"/>
    <a:srgbClr val="F2D96E"/>
    <a:srgbClr val="1D9EFF"/>
    <a:srgbClr val="3333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7" autoAdjust="0"/>
    <p:restoredTop sz="91945" autoAdjust="0"/>
  </p:normalViewPr>
  <p:slideViewPr>
    <p:cSldViewPr>
      <p:cViewPr varScale="1">
        <p:scale>
          <a:sx n="52" d="100"/>
          <a:sy n="52" d="100"/>
        </p:scale>
        <p:origin x="1267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depozite eligibile (mld. lei)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4.3776838088608336E-3"/>
                  <c:y val="-3.3898198840507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746-4930-8F1D-11EF0620D8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mmm\-yy</c:formatCode>
                <c:ptCount val="16"/>
                <c:pt idx="0">
                  <c:v>42522</c:v>
                </c:pt>
                <c:pt idx="1">
                  <c:v>42705</c:v>
                </c:pt>
                <c:pt idx="2">
                  <c:v>42887</c:v>
                </c:pt>
                <c:pt idx="3">
                  <c:v>43070</c:v>
                </c:pt>
                <c:pt idx="4">
                  <c:v>43252</c:v>
                </c:pt>
                <c:pt idx="5">
                  <c:v>43435</c:v>
                </c:pt>
                <c:pt idx="6">
                  <c:v>43617</c:v>
                </c:pt>
                <c:pt idx="7">
                  <c:v>43800</c:v>
                </c:pt>
                <c:pt idx="8">
                  <c:v>43983</c:v>
                </c:pt>
                <c:pt idx="9">
                  <c:v>44166</c:v>
                </c:pt>
                <c:pt idx="10">
                  <c:v>44348</c:v>
                </c:pt>
                <c:pt idx="11">
                  <c:v>44531</c:v>
                </c:pt>
                <c:pt idx="12">
                  <c:v>44713</c:v>
                </c:pt>
                <c:pt idx="13">
                  <c:v>44896</c:v>
                </c:pt>
                <c:pt idx="14">
                  <c:v>45078</c:v>
                </c:pt>
                <c:pt idx="15">
                  <c:v>45261</c:v>
                </c:pt>
              </c:numCache>
            </c:numRef>
          </c:cat>
          <c:val>
            <c:numRef>
              <c:f>Sheet1!$B$2:$B$17</c:f>
              <c:numCache>
                <c:formatCode>0.0</c:formatCode>
                <c:ptCount val="16"/>
                <c:pt idx="0">
                  <c:v>221.23580360000003</c:v>
                </c:pt>
                <c:pt idx="1">
                  <c:v>241.75012859999998</c:v>
                </c:pt>
                <c:pt idx="2">
                  <c:v>244.50323999999998</c:v>
                </c:pt>
                <c:pt idx="3">
                  <c:v>267.81150830000001</c:v>
                </c:pt>
                <c:pt idx="4">
                  <c:v>276.06308460000002</c:v>
                </c:pt>
                <c:pt idx="5">
                  <c:v>290.7559129</c:v>
                </c:pt>
                <c:pt idx="6">
                  <c:v>295.57968089999997</c:v>
                </c:pt>
                <c:pt idx="7">
                  <c:v>323.91997550000002</c:v>
                </c:pt>
                <c:pt idx="8">
                  <c:v>334.0573761</c:v>
                </c:pt>
                <c:pt idx="9">
                  <c:v>371.82302250000004</c:v>
                </c:pt>
                <c:pt idx="10">
                  <c:v>386.47735600000004</c:v>
                </c:pt>
                <c:pt idx="11">
                  <c:v>420.49581619999998</c:v>
                </c:pt>
                <c:pt idx="12">
                  <c:v>420.17136901045001</c:v>
                </c:pt>
                <c:pt idx="13" formatCode="General">
                  <c:v>451.9</c:v>
                </c:pt>
                <c:pt idx="14" formatCode="General">
                  <c:v>465.5</c:v>
                </c:pt>
                <c:pt idx="15" formatCode="General">
                  <c:v>508.1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0-4C00-8F8E-1F5CEC742A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Depozite eligibile ale persoanelor fizice (mld. lei)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8.7553676177213463E-3"/>
                  <c:y val="-4.49962825603021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>
                          <a:lumMod val="7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46-4930-8F1D-11EF0620D8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mmm\-yy</c:formatCode>
                <c:ptCount val="16"/>
                <c:pt idx="0">
                  <c:v>42522</c:v>
                </c:pt>
                <c:pt idx="1">
                  <c:v>42705</c:v>
                </c:pt>
                <c:pt idx="2">
                  <c:v>42887</c:v>
                </c:pt>
                <c:pt idx="3">
                  <c:v>43070</c:v>
                </c:pt>
                <c:pt idx="4">
                  <c:v>43252</c:v>
                </c:pt>
                <c:pt idx="5">
                  <c:v>43435</c:v>
                </c:pt>
                <c:pt idx="6">
                  <c:v>43617</c:v>
                </c:pt>
                <c:pt idx="7">
                  <c:v>43800</c:v>
                </c:pt>
                <c:pt idx="8">
                  <c:v>43983</c:v>
                </c:pt>
                <c:pt idx="9">
                  <c:v>44166</c:v>
                </c:pt>
                <c:pt idx="10">
                  <c:v>44348</c:v>
                </c:pt>
                <c:pt idx="11">
                  <c:v>44531</c:v>
                </c:pt>
                <c:pt idx="12">
                  <c:v>44713</c:v>
                </c:pt>
                <c:pt idx="13">
                  <c:v>44896</c:v>
                </c:pt>
                <c:pt idx="14">
                  <c:v>45078</c:v>
                </c:pt>
                <c:pt idx="15">
                  <c:v>45261</c:v>
                </c:pt>
              </c:numCache>
            </c:numRef>
          </c:cat>
          <c:val>
            <c:numRef>
              <c:f>Sheet1!$C$2:$C$17</c:f>
              <c:numCache>
                <c:formatCode>0.0</c:formatCode>
                <c:ptCount val="16"/>
                <c:pt idx="0">
                  <c:v>140.8747358</c:v>
                </c:pt>
                <c:pt idx="1">
                  <c:v>147.76281750000001</c:v>
                </c:pt>
                <c:pt idx="2">
                  <c:v>151.9303118</c:v>
                </c:pt>
                <c:pt idx="3">
                  <c:v>159.5624493</c:v>
                </c:pt>
                <c:pt idx="4">
                  <c:v>167.5554788</c:v>
                </c:pt>
                <c:pt idx="5">
                  <c:v>176.63757260000003</c:v>
                </c:pt>
                <c:pt idx="6">
                  <c:v>185.08088819999998</c:v>
                </c:pt>
                <c:pt idx="7">
                  <c:v>195.74858939999999</c:v>
                </c:pt>
                <c:pt idx="8">
                  <c:v>209.94873459999999</c:v>
                </c:pt>
                <c:pt idx="9">
                  <c:v>222.50395490000002</c:v>
                </c:pt>
                <c:pt idx="10">
                  <c:v>232.11686429999997</c:v>
                </c:pt>
                <c:pt idx="11">
                  <c:v>242.6152606</c:v>
                </c:pt>
                <c:pt idx="12">
                  <c:v>242.30787635247</c:v>
                </c:pt>
                <c:pt idx="13" formatCode="General">
                  <c:v>258.39999999999998</c:v>
                </c:pt>
                <c:pt idx="14" formatCode="General">
                  <c:v>270.39999999999998</c:v>
                </c:pt>
                <c:pt idx="15" formatCode="General">
                  <c:v>290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0-4C00-8F8E-1F5CEC742A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Depozite eligibile ale persoanelor juridice (mld. lei)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5"/>
              <c:layout>
                <c:manualLayout>
                  <c:x val="-1.9699577139873189E-2"/>
                  <c:y val="8.30700601113269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46-4930-8F1D-11EF0620D897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borderCallout1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mmm\-yy</c:formatCode>
                <c:ptCount val="16"/>
                <c:pt idx="0">
                  <c:v>42522</c:v>
                </c:pt>
                <c:pt idx="1">
                  <c:v>42705</c:v>
                </c:pt>
                <c:pt idx="2">
                  <c:v>42887</c:v>
                </c:pt>
                <c:pt idx="3">
                  <c:v>43070</c:v>
                </c:pt>
                <c:pt idx="4">
                  <c:v>43252</c:v>
                </c:pt>
                <c:pt idx="5">
                  <c:v>43435</c:v>
                </c:pt>
                <c:pt idx="6">
                  <c:v>43617</c:v>
                </c:pt>
                <c:pt idx="7">
                  <c:v>43800</c:v>
                </c:pt>
                <c:pt idx="8">
                  <c:v>43983</c:v>
                </c:pt>
                <c:pt idx="9">
                  <c:v>44166</c:v>
                </c:pt>
                <c:pt idx="10">
                  <c:v>44348</c:v>
                </c:pt>
                <c:pt idx="11">
                  <c:v>44531</c:v>
                </c:pt>
                <c:pt idx="12">
                  <c:v>44713</c:v>
                </c:pt>
                <c:pt idx="13">
                  <c:v>44896</c:v>
                </c:pt>
                <c:pt idx="14">
                  <c:v>45078</c:v>
                </c:pt>
                <c:pt idx="15">
                  <c:v>45261</c:v>
                </c:pt>
              </c:numCache>
            </c:numRef>
          </c:cat>
          <c:val>
            <c:numRef>
              <c:f>Sheet1!$D$2:$D$17</c:f>
              <c:numCache>
                <c:formatCode>0.0</c:formatCode>
                <c:ptCount val="16"/>
                <c:pt idx="0">
                  <c:v>80.361067800000001</c:v>
                </c:pt>
                <c:pt idx="1">
                  <c:v>93.987311099999999</c:v>
                </c:pt>
                <c:pt idx="2">
                  <c:v>92.572928099999999</c:v>
                </c:pt>
                <c:pt idx="3">
                  <c:v>108.24905890000001</c:v>
                </c:pt>
                <c:pt idx="4">
                  <c:v>108.50760580000001</c:v>
                </c:pt>
                <c:pt idx="5">
                  <c:v>114.1183403</c:v>
                </c:pt>
                <c:pt idx="6">
                  <c:v>110.49879270000001</c:v>
                </c:pt>
                <c:pt idx="7">
                  <c:v>128.17138610000001</c:v>
                </c:pt>
                <c:pt idx="8">
                  <c:v>124.1086414</c:v>
                </c:pt>
                <c:pt idx="9">
                  <c:v>149.31906760000001</c:v>
                </c:pt>
                <c:pt idx="10">
                  <c:v>154.36049170000001</c:v>
                </c:pt>
                <c:pt idx="11">
                  <c:v>177.88055559999998</c:v>
                </c:pt>
                <c:pt idx="12">
                  <c:v>177.86349265798</c:v>
                </c:pt>
                <c:pt idx="13" formatCode="General">
                  <c:v>193.5</c:v>
                </c:pt>
                <c:pt idx="14" formatCode="General">
                  <c:v>195.1</c:v>
                </c:pt>
                <c:pt idx="15" formatCode="General">
                  <c:v>218.1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0-4C00-8F8E-1F5CEC742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2650111"/>
        <c:axId val="872650527"/>
      </c:lineChart>
      <c:dateAx>
        <c:axId val="872650111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72650527"/>
        <c:crosses val="autoZero"/>
        <c:auto val="0"/>
        <c:lblOffset val="100"/>
        <c:baseTimeUnit val="months"/>
        <c:majorUnit val="6"/>
        <c:majorTimeUnit val="months"/>
      </c:dateAx>
      <c:valAx>
        <c:axId val="872650527"/>
        <c:scaling>
          <c:orientation val="minMax"/>
          <c:min val="5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6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72650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523860262503554"/>
          <c:y val="0.76514410944733036"/>
          <c:w val="0.62387150247325029"/>
          <c:h val="0.171988546797224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0066"/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127EF0D-0476-4136-B4A9-ECF1B4BBD5B4}" type="datetimeFigureOut">
              <a:rPr lang="ro-RO"/>
              <a:pPr>
                <a:defRPr/>
              </a:pPr>
              <a:t>10.04.2024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22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20"/>
            <a:ext cx="2946400" cy="4964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7BAF9ED-A1BB-4823-A7B0-9AEDC03E83AA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20141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C145FE-438E-4B12-95E8-5E15923FE193}" type="datetimeFigureOut">
              <a:rPr lang="en-US"/>
              <a:pPr>
                <a:defRPr/>
              </a:pPr>
              <a:t>4/10/2024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705"/>
            <a:ext cx="5438775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220"/>
            <a:ext cx="2946400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30220"/>
            <a:ext cx="2946400" cy="4964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A8815CF-02EA-467F-A207-E0EA84B3D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478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56E59E0-B112-432A-BFED-F10E77A50863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34288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428C712-FA80-48B6-8C03-73EB24CFA7D2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96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2D6654-CCDA-4144-B045-BE7F35419089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954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815CF-02EA-467F-A207-E0EA84B3D38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55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815CF-02EA-467F-A207-E0EA84B3D38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00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815CF-02EA-467F-A207-E0EA84B3D3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6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815CF-02EA-467F-A207-E0EA84B3D38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63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815CF-02EA-467F-A207-E0EA84B3D38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70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815CF-02EA-467F-A207-E0EA84B3D38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09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815CF-02EA-467F-A207-E0EA84B3D38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00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8815CF-02EA-467F-A207-E0EA84B3D3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5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34C38-16C4-425A-A61F-8EE615B4C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10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7EE28-7491-46E6-85A3-383D1CE8C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4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86DD7-6292-49A8-98FC-ABD757713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7F9E-A55F-4C91-B012-C6F0109DCD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8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563FA-6853-49CF-BB02-1E6EA723B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00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96619-4FA0-479E-8708-B217EAD004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1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93CF1-735E-4F46-A305-B8F114237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9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D8972-F484-47D6-8F47-0A2D7AE56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70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DA2CF-15AD-4877-B650-3E5567558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03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4BB8D-BAD4-4396-965E-287DE18EF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8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o-R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1523D-20CF-4789-9785-311925FB2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530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o-RO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o-RO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1DA0D55-2BC5-457C-8DBC-1F7052BAB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gdb.ro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3" Type="http://schemas.openxmlformats.org/officeDocument/2006/relationships/image" Target="../media/image1.jpe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10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5967" y="2066211"/>
            <a:ext cx="8316416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o-RO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o-RO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o-RO" altLang="en-US" sz="2400" b="1" dirty="0" smtClean="0">
                <a:solidFill>
                  <a:srgbClr val="000066"/>
                </a:solidFill>
                <a:latin typeface="Arial" panose="020B0604020202020204" pitchFamily="34" charset="0"/>
              </a:rPr>
              <a:t>Protecția deponenților – adecvarea plafonului de acoperire a depozitelor bancare</a:t>
            </a:r>
            <a:endParaRPr lang="ro-RO" altLang="en-US" sz="24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o-RO" altLang="en-US" sz="10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o-RO" altLang="en-US" sz="20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o-RO" altLang="en-US" sz="2000" i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o-RO" altLang="en-US" sz="2200" i="1" dirty="0">
                <a:solidFill>
                  <a:srgbClr val="000066"/>
                </a:solidFill>
                <a:latin typeface="Arial" panose="020B0604020202020204" pitchFamily="34" charset="0"/>
              </a:rPr>
              <a:t>Petre Tulin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o-RO" altLang="en-US" sz="2000" i="1" dirty="0">
                <a:solidFill>
                  <a:srgbClr val="000066"/>
                </a:solidFill>
                <a:latin typeface="Arial" panose="020B0604020202020204" pitchFamily="34" charset="0"/>
              </a:rPr>
              <a:t>Director general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o-RO" altLang="en-US" sz="2000" i="1" dirty="0">
                <a:solidFill>
                  <a:srgbClr val="000066"/>
                </a:solidFill>
                <a:latin typeface="Arial" panose="020B0604020202020204" pitchFamily="34" charset="0"/>
              </a:rPr>
              <a:t>Fondul de Garantare a Depozitelor Bancare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o-RO" altLang="en-US" sz="1900" b="1" dirty="0" smtClean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o-RO" altLang="en-US" sz="19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o-RO" altLang="en-US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Bucharest</a:t>
            </a:r>
            <a:r>
              <a:rPr lang="ro-RO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o-RO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Leaders</a:t>
            </a:r>
            <a:r>
              <a:rPr lang="en-US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’ Summit: </a:t>
            </a:r>
            <a:r>
              <a:rPr lang="ro-RO" altLang="en-US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Licence</a:t>
            </a:r>
            <a:r>
              <a:rPr lang="ro-RO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for a </a:t>
            </a:r>
            <a:r>
              <a:rPr lang="ro-RO" altLang="en-US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Better</a:t>
            </a:r>
            <a:r>
              <a:rPr lang="ro-RO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World</a:t>
            </a:r>
            <a:endParaRPr lang="ro-RO" alt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Slalom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printre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schimbări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Provocări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inovații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sectorul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financiar-bancar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asigurări</a:t>
            </a:r>
            <a:r>
              <a:rPr lang="en-US" sz="1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ro-RO" sz="1400" b="0" i="0" u="none" strike="noStrik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aprilie</a:t>
            </a:r>
            <a:r>
              <a:rPr lang="en-US" sz="1400" b="0" i="0" u="none" strike="noStrik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</a:t>
            </a:r>
            <a:r>
              <a:rPr lang="ro-RO" sz="1400" b="0" i="0" u="none" strike="noStrik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400" b="0" i="0" u="none" strike="noStrike" baseline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o-RO" altLang="en-US" sz="10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76250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8" name="Rectangle 7"/>
          <p:cNvSpPr/>
          <p:nvPr/>
        </p:nvSpPr>
        <p:spPr>
          <a:xfrm rot="16200000">
            <a:off x="5067300" y="3321050"/>
            <a:ext cx="6858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pic>
        <p:nvPicPr>
          <p:cNvPr id="4101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1897062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 Box 3"/>
          <p:cNvSpPr txBox="1">
            <a:spLocks noChangeArrowheads="1"/>
          </p:cNvSpPr>
          <p:nvPr/>
        </p:nvSpPr>
        <p:spPr bwMode="auto">
          <a:xfrm>
            <a:off x="1439097" y="196892"/>
            <a:ext cx="74406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o-RO" alt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Concluzii privind adecvarea plafonului de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o-RO" altLang="en-US" sz="2200" b="1" i="1" dirty="0" smtClean="0">
                <a:solidFill>
                  <a:srgbClr val="002060"/>
                </a:solidFill>
                <a:latin typeface="Arial" panose="020B0604020202020204" pitchFamily="34" charset="0"/>
              </a:rPr>
              <a:t>acoperire a depozitelor de 100.000 euro</a:t>
            </a:r>
            <a:endParaRPr lang="en-GB" altLang="en-US" sz="2200" b="1" i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223963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9" name="Rectangle 18"/>
          <p:cNvSpPr/>
          <p:nvPr/>
        </p:nvSpPr>
        <p:spPr>
          <a:xfrm rot="16200000">
            <a:off x="5931694" y="3825082"/>
            <a:ext cx="5849937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434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569325" y="6400800"/>
            <a:ext cx="611188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B956C16E-7F77-4FED-AA23-B5ADCFFF8461}" type="slidenum">
              <a:rPr lang="en-US" altLang="en-US" sz="1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5888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83388" y="1444539"/>
            <a:ext cx="843779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acoperirii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depozitelor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luate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considerare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atât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plafonul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100.000 euro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cât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niveluri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potențiale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acoperire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respectiv </a:t>
            </a:r>
            <a:r>
              <a:rPr lang="en-US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150.000 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250.000 euro. De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asemenea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fost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realizată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analiză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ipotetic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acoperire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1.000.000 euro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cazul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depozitelor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persoanelor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juridice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garantate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cu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menținerea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neschimbată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plafonului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persoanele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fizice</a:t>
            </a:r>
            <a:r>
              <a:rPr 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ro-RO" sz="1000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rezultat că o </a:t>
            </a:r>
            <a:r>
              <a:rPr lang="ro-RO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eventuală majorare a plafonului de 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acoperire ar </a:t>
            </a:r>
            <a:r>
              <a:rPr lang="ro-RO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avea un impact 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pozitiv limitat </a:t>
            </a:r>
            <a:r>
              <a:rPr lang="ro-RO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 perspectiva stabilității financiare și a protecției 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deponenților (există deja un plafon foarte înalt de acoperire, iar proporția deponenților acoperiți integral nu ar crește semnificativ). </a:t>
            </a: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endParaRPr lang="ro-RO" sz="1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  <a:defRPr/>
            </a:pP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ro-RO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mai mare al plafonului de 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acoperire </a:t>
            </a:r>
            <a:r>
              <a:rPr lang="ro-RO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conduce la creșterea atât a costurilor pentru instituțiile de 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 (contribuții majorate la fondul de garantare a depozitelor), </a:t>
            </a:r>
            <a:r>
              <a:rPr lang="ro-RO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cât și a hazardului </a:t>
            </a:r>
            <a:r>
              <a:rPr lang="ro-RO" sz="20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moral (deponenții care au sume peste 100.000 euro nu ar mai avea niciun stimulent pentru monitorizarea pieței și a instituțiilor la care își depun banii). </a:t>
            </a:r>
            <a:endParaRPr lang="ro-RO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611188" y="2276475"/>
            <a:ext cx="78486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3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 mulțumesc pentru atenție!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o-RO" altLang="en-US" sz="3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o-RO" altLang="en-US" sz="3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o-RO" altLang="en-US" sz="3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o-RO" altLang="en-US" sz="3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o-RO" altLang="en-US" sz="3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 mai multe detalii, vă rugăm să accesați adresa </a:t>
            </a:r>
            <a:r>
              <a:rPr lang="ro-RO" alt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www.fgdb.ro</a:t>
            </a:r>
            <a:r>
              <a:rPr lang="ro-RO" altLang="en-US" sz="20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altLang="en-US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7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761409" y="365669"/>
            <a:ext cx="69327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o-RO" altLang="en-US" sz="2200" b="1" i="1" dirty="0">
                <a:solidFill>
                  <a:srgbClr val="000066"/>
                </a:solidFill>
                <a:latin typeface="Arial" panose="020B0604020202020204" pitchFamily="34" charset="0"/>
              </a:rPr>
              <a:t>Protecția asigurată deponenților de către </a:t>
            </a:r>
            <a:r>
              <a:rPr lang="ro-RO" altLang="en-US" sz="2200" b="1" i="1" dirty="0" smtClean="0">
                <a:solidFill>
                  <a:srgbClr val="000066"/>
                </a:solidFill>
                <a:latin typeface="Arial" panose="020B0604020202020204" pitchFamily="34" charset="0"/>
              </a:rPr>
              <a:t>FGDB</a:t>
            </a:r>
            <a:endParaRPr lang="ro-RO" altLang="en-US" sz="2200" b="1" i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1126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112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976576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8" name="Rectangle 17"/>
          <p:cNvSpPr/>
          <p:nvPr/>
        </p:nvSpPr>
        <p:spPr>
          <a:xfrm rot="16200000">
            <a:off x="5802076" y="3695464"/>
            <a:ext cx="6099672" cy="225402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127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00800"/>
            <a:ext cx="3603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281802"/>
            <a:ext cx="3945375" cy="5387558"/>
          </a:xfrm>
          <a:prstGeom prst="rect">
            <a:avLst/>
          </a:prstGeom>
        </p:spPr>
      </p:pic>
      <p:sp>
        <p:nvSpPr>
          <p:cNvPr id="8" name="Snip Single Corner Rectangle 118">
            <a:extLst>
              <a:ext uri="{FF2B5EF4-FFF2-40B4-BE49-F238E27FC236}">
                <a16:creationId xmlns:a16="http://schemas.microsoft.com/office/drawing/2014/main" id="{03D4C77C-2A53-E914-951B-04CF6891FB76}"/>
              </a:ext>
            </a:extLst>
          </p:cNvPr>
          <p:cNvSpPr/>
          <p:nvPr/>
        </p:nvSpPr>
        <p:spPr>
          <a:xfrm>
            <a:off x="4292596" y="1289281"/>
            <a:ext cx="4267228" cy="3579879"/>
          </a:xfrm>
          <a:prstGeom prst="snip1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0000"/>
                </a:schemeClr>
              </a:gs>
              <a:gs pos="100000">
                <a:schemeClr val="tx2">
                  <a:lumMod val="20000"/>
                  <a:lumOff val="80000"/>
                  <a:alpha val="2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228600" tIns="91440" rIns="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1200" i="1" dirty="0">
                <a:solidFill>
                  <a:srgbClr val="0655C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Anumite categorii de depozite ale persoanelor fizice beneficiază de o acoperire suplimentară de 100.000 euro (în echivalent lei) peste plafonul standard, pe o perioadă de 12 luni de la data creditării în cont.</a:t>
            </a:r>
            <a:endParaRPr lang="ro-RO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1200" i="1" dirty="0">
                <a:solidFill>
                  <a:srgbClr val="0655C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Nivelul superior de garantare se aplică depozitelor rezultate din:</a:t>
            </a:r>
            <a:endParaRPr lang="ro-RO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o-RO" sz="1200" i="1" dirty="0">
                <a:solidFill>
                  <a:srgbClr val="0655C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tranzacţii imobiliare referitoare la bunuri imobile cu destinaţie locativă;  </a:t>
            </a:r>
            <a:endParaRPr lang="ro-RO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o-RO" sz="1200" i="1" dirty="0">
                <a:solidFill>
                  <a:srgbClr val="0655C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evenimentul pensionării, disponibilizării, căsătoriei, divorţului, din situaţia de invaliditate sau deces al deponentului;  </a:t>
            </a:r>
            <a:endParaRPr lang="ro-RO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o-RO" sz="1200" i="1" dirty="0">
                <a:solidFill>
                  <a:srgbClr val="0655CA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încasarea unor indemnizaţii de asigurare sau a unor compensaţii pentru daune rezultate din infracţiuni sau pentru condamnări pe nedrept. </a:t>
            </a:r>
            <a:endParaRPr lang="ro-RO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-22055135" y="-11149013"/>
            <a:ext cx="3600000" cy="360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95774" y="5229200"/>
            <a:ext cx="4572000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algn="ctr" defTabSz="311150">
              <a:lnSpc>
                <a:spcPct val="90000"/>
              </a:lnSpc>
              <a:spcAft>
                <a:spcPct val="20000"/>
              </a:spcAft>
            </a:pPr>
            <a:r>
              <a:rPr lang="ro-RO" sz="1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Legislația aplicabilă în domeniul garantării depozitelor</a:t>
            </a:r>
          </a:p>
          <a:p>
            <a:pPr marL="57150" algn="just" defTabSz="311150">
              <a:lnSpc>
                <a:spcPct val="90000"/>
              </a:lnSpc>
              <a:spcAft>
                <a:spcPct val="20000"/>
              </a:spcAft>
            </a:pPr>
            <a:endParaRPr lang="ro-RO" sz="800" b="1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171450" algn="just" defTabSz="311150">
              <a:lnSpc>
                <a:spcPct val="90000"/>
              </a:lnSpc>
              <a:spcAft>
                <a:spcPct val="20000"/>
              </a:spcAft>
              <a:buFont typeface="Wingdings" panose="05000000000000000000" pitchFamily="2" charset="2"/>
              <a:buChar char="Ø"/>
            </a:pPr>
            <a:r>
              <a:rPr lang="ro-RO" sz="1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Directiva </a:t>
            </a:r>
            <a:r>
              <a:rPr lang="ro-RO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2014/49/UE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privind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schemele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garantare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depozitelor</a:t>
            </a:r>
            <a:endParaRPr lang="ro-RO" sz="12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0" indent="-171450" algn="just" defTabSz="311150">
              <a:lnSpc>
                <a:spcPct val="90000"/>
              </a:lnSpc>
              <a:spcAft>
                <a:spcPct val="20000"/>
              </a:spcAft>
              <a:buFont typeface="Wingdings" panose="05000000000000000000" pitchFamily="2" charset="2"/>
              <a:buChar char="Ø"/>
            </a:pPr>
            <a:r>
              <a:rPr lang="ro-RO" sz="1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Legea </a:t>
            </a:r>
            <a:r>
              <a:rPr lang="ro-RO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nr. 311/2015 privind schemele de garantare a depozitelor </a:t>
            </a:r>
            <a:r>
              <a:rPr lang="ro-RO" sz="1200" i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şi</a:t>
            </a:r>
            <a:r>
              <a:rPr lang="ro-RO" sz="1200" i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Fondul de garantare a depozitelor bancare, cu modificările și completările </a:t>
            </a:r>
            <a:r>
              <a:rPr lang="ro-RO" sz="12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ulterioare</a:t>
            </a:r>
          </a:p>
        </p:txBody>
      </p:sp>
    </p:spTree>
    <p:extLst>
      <p:ext uri="{BB962C8B-B14F-4D97-AF65-F5344CB8AC3E}">
        <p14:creationId xmlns:p14="http://schemas.microsoft.com/office/powerpoint/2010/main" val="179605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865546" y="250165"/>
            <a:ext cx="69327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o-RO" altLang="en-US" sz="2200" b="1" i="1" dirty="0">
                <a:solidFill>
                  <a:srgbClr val="000066"/>
                </a:solidFill>
                <a:latin typeface="Arial" panose="020B0604020202020204" pitchFamily="34" charset="0"/>
              </a:rPr>
              <a:t>Sfera de garantare a FGDB</a:t>
            </a:r>
            <a:endParaRPr lang="en-GB" altLang="en-US" sz="2200" b="1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126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112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976576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8" name="Rectangle 17"/>
          <p:cNvSpPr/>
          <p:nvPr/>
        </p:nvSpPr>
        <p:spPr>
          <a:xfrm rot="16200000">
            <a:off x="5802076" y="3695464"/>
            <a:ext cx="6099672" cy="225402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127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00800"/>
            <a:ext cx="3603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32B34-BCC3-CAA5-9BE7-82DD5E89DD54}"/>
              </a:ext>
            </a:extLst>
          </p:cNvPr>
          <p:cNvSpPr txBox="1"/>
          <p:nvPr/>
        </p:nvSpPr>
        <p:spPr>
          <a:xfrm>
            <a:off x="1504517" y="1367704"/>
            <a:ext cx="47234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o-RO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oți deponenții persoane fizice</a:t>
            </a:r>
            <a:endParaRPr lang="ro-RO" sz="20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 descr="Users with solid fill">
            <a:extLst>
              <a:ext uri="{FF2B5EF4-FFF2-40B4-BE49-F238E27FC236}">
                <a16:creationId xmlns:a16="http://schemas.microsoft.com/office/drawing/2014/main" id="{70173867-E649-C32F-48DE-040C9C1CA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5295" y="1240043"/>
            <a:ext cx="684297" cy="6842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6035E6-1399-8984-DE35-53CD4051173E}"/>
              </a:ext>
            </a:extLst>
          </p:cNvPr>
          <p:cNvSpPr txBox="1"/>
          <p:nvPr/>
        </p:nvSpPr>
        <p:spPr>
          <a:xfrm>
            <a:off x="1544070" y="1893580"/>
            <a:ext cx="708777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Toate întreprinderile, indiferent de mărime</a:t>
            </a:r>
          </a:p>
          <a:p>
            <a:pPr algn="just"/>
            <a:r>
              <a:rPr lang="ro-RO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X </a:t>
            </a:r>
            <a:r>
              <a:rPr lang="ro-RO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Sunt </a:t>
            </a:r>
            <a:r>
              <a:rPr lang="ro-RO" sz="14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excluse de la garantare</a:t>
            </a:r>
            <a:r>
              <a:rPr lang="ro-RO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doar anumite categorii de persoane juridice, cum ar fi: instituțiile de credit, instituțiile financiare, firmele de investiții, asigurătorii și reasigurătorii, organismele de plasament colectiv, fondurile de pensii, autoritățile publice</a:t>
            </a:r>
          </a:p>
          <a:p>
            <a:pPr algn="just"/>
            <a:endParaRPr lang="ro-RO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sz="2400" b="1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o-RO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75F4E8-99BA-3B88-6A31-5BEFC3FC1F2A}"/>
              </a:ext>
            </a:extLst>
          </p:cNvPr>
          <p:cNvSpPr txBox="1"/>
          <p:nvPr/>
        </p:nvSpPr>
        <p:spPr>
          <a:xfrm>
            <a:off x="1480176" y="3088609"/>
            <a:ext cx="71372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Conturi </a:t>
            </a:r>
            <a:r>
              <a:rPr lang="ro-RO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curente, depozite la termen, conturi de economii, conturi de card, alte produse </a:t>
            </a:r>
            <a:r>
              <a:rPr lang="ro-RO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similare</a:t>
            </a:r>
          </a:p>
          <a:p>
            <a:pPr algn="just"/>
            <a:r>
              <a:rPr lang="ro-RO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Toți banii pe care îi are un deponent la o bancă  se însumează</a:t>
            </a:r>
          </a:p>
          <a:p>
            <a:pPr algn="just"/>
            <a:r>
              <a:rPr lang="ro-RO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o-RO" sz="1800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</a:t>
            </a:r>
            <a:r>
              <a:rPr lang="ro-RO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în accepțiunea FGDB </a:t>
            </a:r>
          </a:p>
          <a:p>
            <a:pPr algn="just"/>
            <a:r>
              <a:rPr lang="en-US" sz="18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Principiul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aplicabil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RO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deponent – 1 depozit = suma </a:t>
            </a:r>
            <a:r>
              <a:rPr lang="en-US" sz="18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tuturor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i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banilor</a:t>
            </a:r>
            <a:r>
              <a:rPr lang="en-US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8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deținuți la o instituție de credit</a:t>
            </a:r>
            <a:endParaRPr lang="ro-RO" sz="2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2D2925-6411-0A6D-E16D-720855DD4E41}"/>
              </a:ext>
            </a:extLst>
          </p:cNvPr>
          <p:cNvSpPr txBox="1"/>
          <p:nvPr/>
        </p:nvSpPr>
        <p:spPr>
          <a:xfrm>
            <a:off x="1548966" y="5056100"/>
            <a:ext cx="708777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Sume în lei și în valută</a:t>
            </a:r>
          </a:p>
        </p:txBody>
      </p:sp>
      <p:pic>
        <p:nvPicPr>
          <p:cNvPr id="33" name="Graphic 32" descr="Coins with solid fill">
            <a:extLst>
              <a:ext uri="{FF2B5EF4-FFF2-40B4-BE49-F238E27FC236}">
                <a16:creationId xmlns:a16="http://schemas.microsoft.com/office/drawing/2014/main" id="{685E5526-1D3B-5B74-9AFC-B84380B9B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3528" y="4831344"/>
            <a:ext cx="900321" cy="900321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396E712-DC4E-8FB5-845F-9715850F525B}"/>
              </a:ext>
            </a:extLst>
          </p:cNvPr>
          <p:cNvGrpSpPr/>
          <p:nvPr/>
        </p:nvGrpSpPr>
        <p:grpSpPr>
          <a:xfrm>
            <a:off x="115678" y="3046490"/>
            <a:ext cx="1122250" cy="539861"/>
            <a:chOff x="24619" y="4363708"/>
            <a:chExt cx="1549785" cy="924816"/>
          </a:xfrm>
        </p:grpSpPr>
        <p:pic>
          <p:nvPicPr>
            <p:cNvPr id="25" name="Graphic 24" descr="Money with solid fill">
              <a:extLst>
                <a:ext uri="{FF2B5EF4-FFF2-40B4-BE49-F238E27FC236}">
                  <a16:creationId xmlns:a16="http://schemas.microsoft.com/office/drawing/2014/main" id="{D15904FA-6026-821B-8524-3C5092123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0004" y="4374124"/>
              <a:ext cx="914400" cy="914400"/>
            </a:xfrm>
            <a:prstGeom prst="rect">
              <a:avLst/>
            </a:prstGeom>
          </p:spPr>
        </p:pic>
        <p:pic>
          <p:nvPicPr>
            <p:cNvPr id="35" name="Graphic 34" descr="Document with solid fill">
              <a:extLst>
                <a:ext uri="{FF2B5EF4-FFF2-40B4-BE49-F238E27FC236}">
                  <a16:creationId xmlns:a16="http://schemas.microsoft.com/office/drawing/2014/main" id="{50A313A2-AE56-A79A-055B-A95CE5EA9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4619" y="4363708"/>
              <a:ext cx="914400" cy="914400"/>
            </a:xfrm>
            <a:prstGeom prst="rect">
              <a:avLst/>
            </a:prstGeom>
          </p:spPr>
        </p:pic>
      </p:grpSp>
      <p:pic>
        <p:nvPicPr>
          <p:cNvPr id="39" name="Graphic 38" descr="Business Growth with solid fill">
            <a:extLst>
              <a:ext uri="{FF2B5EF4-FFF2-40B4-BE49-F238E27FC236}">
                <a16:creationId xmlns:a16="http://schemas.microsoft.com/office/drawing/2014/main" id="{9016CF65-24AD-2D2C-D989-C4819321F9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7763" y="1889509"/>
            <a:ext cx="684297" cy="684297"/>
          </a:xfrm>
          <a:prstGeom prst="rect">
            <a:avLst/>
          </a:prstGeom>
        </p:spPr>
      </p:pic>
      <p:pic>
        <p:nvPicPr>
          <p:cNvPr id="41" name="Graphic 40" descr="Bank with solid fill">
            <a:extLst>
              <a:ext uri="{FF2B5EF4-FFF2-40B4-BE49-F238E27FC236}">
                <a16:creationId xmlns:a16="http://schemas.microsoft.com/office/drawing/2014/main" id="{A4BDE4D8-BB7D-6928-36D2-648D26F782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3528" y="5650888"/>
            <a:ext cx="914400" cy="9144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861DE77-5475-C5FE-E759-A8D711CB4CE0}"/>
              </a:ext>
            </a:extLst>
          </p:cNvPr>
          <p:cNvSpPr txBox="1"/>
          <p:nvPr/>
        </p:nvSpPr>
        <p:spPr>
          <a:xfrm>
            <a:off x="1566683" y="5507924"/>
            <a:ext cx="7087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Instituțiile de credit autorizate de Banca Națională a României</a:t>
            </a:r>
          </a:p>
          <a:p>
            <a:pPr algn="just"/>
            <a:r>
              <a:rPr lang="ro-RO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N.B. sucursalele din România ale instituțiilor de credit cu sediul în alte state membre ale Uniunii Europene participă la schemele din țările de </a:t>
            </a:r>
            <a:r>
              <a:rPr lang="ro-RO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origine</a:t>
            </a:r>
            <a:endParaRPr lang="ro-RO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763688" y="414908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2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865546" y="250165"/>
            <a:ext cx="69327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o-RO" altLang="en-US" sz="2200" b="1" i="1" dirty="0">
                <a:solidFill>
                  <a:srgbClr val="000066"/>
                </a:solidFill>
                <a:latin typeface="Arial" panose="020B0604020202020204" pitchFamily="34" charset="0"/>
              </a:rPr>
              <a:t>Depozitele eligibile (garantate</a:t>
            </a:r>
            <a:r>
              <a:rPr lang="ro-RO" altLang="en-US" sz="2200" b="1" i="1" dirty="0" smtClean="0">
                <a:solidFill>
                  <a:srgbClr val="000066"/>
                </a:solidFill>
                <a:latin typeface="Arial" panose="020B0604020202020204" pitchFamily="34" charset="0"/>
              </a:rPr>
              <a:t>)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ro-RO" altLang="en-US" sz="2200" b="1" i="1" dirty="0" smtClean="0">
                <a:solidFill>
                  <a:srgbClr val="000066"/>
                </a:solidFill>
                <a:latin typeface="Arial" panose="020B0604020202020204" pitchFamily="34" charset="0"/>
              </a:rPr>
              <a:t>și depozitele acoperite</a:t>
            </a:r>
            <a:endParaRPr lang="en-GB" altLang="en-US" sz="2200" b="1" i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126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112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976576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8" name="Rectangle 17"/>
          <p:cNvSpPr/>
          <p:nvPr/>
        </p:nvSpPr>
        <p:spPr>
          <a:xfrm rot="16200000">
            <a:off x="5802076" y="3695464"/>
            <a:ext cx="6099672" cy="225402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127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00800"/>
            <a:ext cx="3603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F8BDF11-42AA-A145-385A-BFB92C369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5214947"/>
              </p:ext>
            </p:extLst>
          </p:nvPr>
        </p:nvGraphicFramePr>
        <p:xfrm>
          <a:off x="65989" y="1319750"/>
          <a:ext cx="5471545" cy="303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6C48FF0-3909-CDFA-1762-9E499DD8D169}"/>
              </a:ext>
            </a:extLst>
          </p:cNvPr>
          <p:cNvSpPr txBox="1"/>
          <p:nvPr/>
        </p:nvSpPr>
        <p:spPr>
          <a:xfrm>
            <a:off x="5505564" y="1326124"/>
            <a:ext cx="3250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Variație anuală </a:t>
            </a:r>
            <a:r>
              <a:rPr lang="ro-RO" sz="1400" dirty="0" smtClean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dec.23/dec.22</a:t>
            </a:r>
            <a:r>
              <a:rPr lang="ro-RO" sz="1400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RO" sz="1400" dirty="0" smtClean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+12,4% </a:t>
            </a:r>
            <a:endParaRPr lang="ro-RO" sz="1400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413CE7-C30B-84FE-253D-388426F95BA3}"/>
              </a:ext>
            </a:extLst>
          </p:cNvPr>
          <p:cNvSpPr txBox="1"/>
          <p:nvPr/>
        </p:nvSpPr>
        <p:spPr>
          <a:xfrm>
            <a:off x="5486115" y="2072706"/>
            <a:ext cx="3347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Variație anuală </a:t>
            </a:r>
            <a:r>
              <a:rPr lang="ro-RO" sz="1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dec.23/dec.22</a:t>
            </a:r>
            <a:r>
              <a:rPr lang="ro-RO" sz="1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RO" sz="1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+12,2% </a:t>
            </a:r>
            <a:endParaRPr lang="ro-RO" sz="1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4D3E29-03B9-3B45-C9BD-BB916AEB597B}"/>
              </a:ext>
            </a:extLst>
          </p:cNvPr>
          <p:cNvSpPr txBox="1"/>
          <p:nvPr/>
        </p:nvSpPr>
        <p:spPr>
          <a:xfrm>
            <a:off x="5444350" y="2681759"/>
            <a:ext cx="32316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Variație anuală </a:t>
            </a:r>
            <a:r>
              <a:rPr lang="ro-RO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dec.23/dec.22</a:t>
            </a:r>
            <a:r>
              <a:rPr lang="ro-RO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RO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+12,7% </a:t>
            </a:r>
            <a:endParaRPr lang="ro-RO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72D38-7F71-E788-9A2C-F489CA559C09}"/>
              </a:ext>
            </a:extLst>
          </p:cNvPr>
          <p:cNvSpPr txBox="1"/>
          <p:nvPr/>
        </p:nvSpPr>
        <p:spPr>
          <a:xfrm>
            <a:off x="101600" y="3637856"/>
            <a:ext cx="1553683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1000" i="1" dirty="0">
                <a:solidFill>
                  <a:srgbClr val="00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Sursa datelor: FGDB</a:t>
            </a:r>
            <a:endParaRPr lang="ro-RO" sz="1000" dirty="0">
              <a:solidFill>
                <a:srgbClr val="00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CF08803F-1FB9-EE63-7761-117C63599B5D}"/>
              </a:ext>
            </a:extLst>
          </p:cNvPr>
          <p:cNvSpPr/>
          <p:nvPr/>
        </p:nvSpPr>
        <p:spPr>
          <a:xfrm>
            <a:off x="131688" y="4251156"/>
            <a:ext cx="8465156" cy="2490211"/>
          </a:xfrm>
          <a:prstGeom prst="roundRect">
            <a:avLst/>
          </a:prstGeom>
          <a:noFill/>
          <a:ln w="254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8206DA1-C483-1746-7140-B4273A674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970" y="4284448"/>
            <a:ext cx="834424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depozite </a:t>
            </a:r>
            <a:r>
              <a:rPr lang="ro-RO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acoperite </a:t>
            </a: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31.12.2023 </a:t>
            </a:r>
            <a:r>
              <a:rPr lang="ro-RO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303,7 mld. lei (+12,4% dec.23/dec.22)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o-RO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</a:t>
            </a:r>
            <a:r>
              <a:rPr lang="ro-RO" altLang="en-US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(59,8% din total depozite eligibile)</a:t>
            </a:r>
            <a:endParaRPr lang="ro-RO" altLang="en-US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o-RO" alt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Depozite </a:t>
            </a:r>
            <a:r>
              <a:rPr lang="ro-RO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acoperite </a:t>
            </a: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 </a:t>
            </a:r>
            <a:r>
              <a:rPr lang="ro-RO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246,2 mld</a:t>
            </a:r>
            <a:r>
              <a:rPr lang="ro-RO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lei</a:t>
            </a:r>
            <a:r>
              <a:rPr lang="ro-RO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(+12,6% dec.23/dec.22)</a:t>
            </a:r>
            <a:endParaRPr lang="ro-RO" altLang="en-US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</a:t>
            </a:r>
            <a:r>
              <a:rPr lang="ro-RO" altLang="en-US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(84,9% </a:t>
            </a:r>
            <a:r>
              <a:rPr lang="ro-RO" alt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 </a:t>
            </a:r>
            <a:r>
              <a:rPr lang="ro-RO" altLang="en-US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 eligibile PF)</a:t>
            </a:r>
            <a:endParaRPr lang="ro-RO" altLang="en-US" sz="16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o-RO" alt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o-RO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Depozite </a:t>
            </a:r>
            <a:r>
              <a:rPr lang="ro-RO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acoperite </a:t>
            </a: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 </a:t>
            </a:r>
            <a:r>
              <a:rPr lang="ro-RO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o-RO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o-RO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57,5 </a:t>
            </a:r>
            <a:r>
              <a:rPr lang="ro-RO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mld. lei</a:t>
            </a:r>
            <a:r>
              <a:rPr lang="ro-RO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(+11,3% </a:t>
            </a:r>
            <a:r>
              <a:rPr lang="ro-RO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dec.23/dec.22</a:t>
            </a:r>
            <a:r>
              <a:rPr lang="ro-RO" altLang="en-US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ro-RO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</a:t>
            </a:r>
            <a:r>
              <a:rPr lang="ro-RO" altLang="en-US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(26,4% </a:t>
            </a:r>
            <a:r>
              <a:rPr lang="ro-RO" altLang="en-US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 depozite eligibile </a:t>
            </a:r>
            <a:r>
              <a:rPr lang="ro-RO" altLang="en-US" sz="16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PJ)</a:t>
            </a:r>
            <a:endParaRPr lang="ro-RO" altLang="en-US" sz="1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o-RO" altLang="en-US" sz="2000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ro-RO" altLang="en-US" sz="1400" b="1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Depozitul acoperit</a:t>
            </a:r>
            <a:r>
              <a:rPr lang="ro-RO" altLang="en-US" sz="14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ro-RO" altLang="en-US" sz="1400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acea parte din depozitul eligibil care nu depășește plafonul de acoperire</a:t>
            </a:r>
            <a:endParaRPr lang="ro-RO" altLang="en-US" sz="1400" i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phic 9" descr="Users with solid fill">
            <a:extLst>
              <a:ext uri="{FF2B5EF4-FFF2-40B4-BE49-F238E27FC236}">
                <a16:creationId xmlns:a16="http://schemas.microsoft.com/office/drawing/2014/main" id="{70173867-E649-C32F-48DE-040C9C1CAF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3610" y="4868030"/>
            <a:ext cx="776842" cy="717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162" y="5585346"/>
            <a:ext cx="767664" cy="7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073840" y="1269753"/>
            <a:ext cx="6624736" cy="143916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112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976576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8" name="Rectangle 17"/>
          <p:cNvSpPr/>
          <p:nvPr/>
        </p:nvSpPr>
        <p:spPr>
          <a:xfrm rot="16200000">
            <a:off x="5802076" y="3695464"/>
            <a:ext cx="6099672" cy="225402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127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00800"/>
            <a:ext cx="3603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2771800" y="253210"/>
            <a:ext cx="53751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altLang="en-US" sz="2400" b="1" i="1" dirty="0" smtClean="0">
                <a:solidFill>
                  <a:srgbClr val="000066"/>
                </a:solidFill>
                <a:latin typeface="Arial" panose="020B0604020202020204" pitchFamily="34" charset="0"/>
              </a:rPr>
              <a:t>Deponenții garantați la 31.12.2023</a:t>
            </a:r>
            <a:endParaRPr lang="ro-RO" dirty="0"/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C0D9D4D8-95EB-2D12-7A24-D0977D8C6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4780063"/>
            <a:ext cx="428460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o-RO" altLang="en-US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o-RO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99,5% </a:t>
            </a:r>
            <a:r>
              <a:rPr lang="ro-RO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ro-RO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 </a:t>
            </a:r>
            <a:r>
              <a:rPr lang="ro-RO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cadrul plafonului</a:t>
            </a:r>
          </a:p>
          <a:p>
            <a:pPr marL="0" indent="0">
              <a:spcBef>
                <a:spcPct val="0"/>
              </a:spcBef>
              <a:buNone/>
            </a:pPr>
            <a:r>
              <a:rPr lang="ro-RO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o-RO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o-RO" altLang="en-US" sz="1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(14.553.232 deponenți PF)</a:t>
            </a:r>
          </a:p>
          <a:p>
            <a:pPr marL="0" indent="0">
              <a:spcBef>
                <a:spcPct val="0"/>
              </a:spcBef>
              <a:buNone/>
            </a:pPr>
            <a:endParaRPr lang="ro-RO" altLang="en-US" sz="1600" i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o-RO" alt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0,5% </a:t>
            </a:r>
            <a:r>
              <a:rPr lang="ro-RO" altLang="en-US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depozite peste plafon</a:t>
            </a:r>
          </a:p>
          <a:p>
            <a:pPr marL="0" indent="0">
              <a:spcBef>
                <a:spcPct val="0"/>
              </a:spcBef>
              <a:buNone/>
            </a:pPr>
            <a:r>
              <a:rPr lang="ro-RO" alt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r>
              <a:rPr lang="ro-RO" altLang="en-US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o-RO" altLang="en-US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o-RO" altLang="en-US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74.381 </a:t>
            </a:r>
            <a:r>
              <a:rPr lang="ro-RO" altLang="en-US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deponenți PF</a:t>
            </a:r>
            <a:r>
              <a:rPr lang="ro-RO" altLang="en-US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o-RO" alt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7F70D-FB85-6950-13B8-D2F563F17FB1}"/>
              </a:ext>
            </a:extLst>
          </p:cNvPr>
          <p:cNvSpPr txBox="1"/>
          <p:nvPr/>
        </p:nvSpPr>
        <p:spPr>
          <a:xfrm>
            <a:off x="284441" y="6199358"/>
            <a:ext cx="8069446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1600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În cazul deponenților garantați ale căror depozite depășesc echivalentul în lei al 100.000 euro, compensația este </a:t>
            </a:r>
            <a:r>
              <a:rPr lang="en-US" sz="1600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</a:t>
            </a:r>
            <a:r>
              <a:rPr lang="en-US" sz="1600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egal</a:t>
            </a:r>
            <a:r>
              <a:rPr lang="ro-RO" sz="1600" i="1" dirty="0">
                <a:solidFill>
                  <a:schemeClr val="accent5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ă cu plafonul de acoperire.</a:t>
            </a:r>
            <a:endParaRPr lang="ro-RO" sz="1600" i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57F70D-FB85-6950-13B8-D2F563F17FB1}"/>
              </a:ext>
            </a:extLst>
          </p:cNvPr>
          <p:cNvSpPr txBox="1"/>
          <p:nvPr/>
        </p:nvSpPr>
        <p:spPr>
          <a:xfrm>
            <a:off x="1187624" y="4317546"/>
            <a:ext cx="2897861" cy="410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1800" b="1" i="1" dirty="0" smtClean="0">
                <a:solidFill>
                  <a:srgbClr val="00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14,6 mil. deponenți PF</a:t>
            </a:r>
            <a:endParaRPr lang="ro-RO" sz="1800" b="1" i="1" dirty="0">
              <a:solidFill>
                <a:srgbClr val="00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57F70D-FB85-6950-13B8-D2F563F17FB1}"/>
              </a:ext>
            </a:extLst>
          </p:cNvPr>
          <p:cNvSpPr txBox="1"/>
          <p:nvPr/>
        </p:nvSpPr>
        <p:spPr>
          <a:xfrm>
            <a:off x="5170400" y="4257533"/>
            <a:ext cx="2976530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1800" b="1" i="1" dirty="0" smtClean="0">
                <a:solidFill>
                  <a:srgbClr val="00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 mil</a:t>
            </a:r>
            <a:r>
              <a:rPr lang="ro-RO" sz="1800" b="1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deponenți PJ</a:t>
            </a:r>
            <a:endParaRPr lang="ro-RO" sz="1800" b="1" i="1" dirty="0">
              <a:solidFill>
                <a:srgbClr val="00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7F70D-FB85-6950-13B8-D2F563F17FB1}"/>
              </a:ext>
            </a:extLst>
          </p:cNvPr>
          <p:cNvSpPr txBox="1"/>
          <p:nvPr/>
        </p:nvSpPr>
        <p:spPr>
          <a:xfrm>
            <a:off x="1438888" y="1399955"/>
            <a:ext cx="5904657" cy="104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ro-RO" sz="20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15,8 mil. deponenți garantați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400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(o persoană poate avea conturi la mai multe instituții de credit,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o-RO" sz="1400" i="1" dirty="0" smtClean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 este luată în calcul de mai multe ori în calitate de deponent)</a:t>
            </a:r>
            <a:endParaRPr lang="ro-RO" sz="1400" i="1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>
            <a:stCxn id="4" idx="4"/>
          </p:cNvCxnSpPr>
          <p:nvPr/>
        </p:nvCxnSpPr>
        <p:spPr>
          <a:xfrm flipH="1">
            <a:off x="2699792" y="2708920"/>
            <a:ext cx="1686416" cy="85424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" name="Graphic 9" descr="Users with solid fill">
            <a:extLst>
              <a:ext uri="{FF2B5EF4-FFF2-40B4-BE49-F238E27FC236}">
                <a16:creationId xmlns:a16="http://schemas.microsoft.com/office/drawing/2014/main" id="{70173867-E649-C32F-48DE-040C9C1CA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17849" y="3593583"/>
            <a:ext cx="776842" cy="7173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2465" y="3588701"/>
            <a:ext cx="767664" cy="767664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 flipV="1">
            <a:off x="4315021" y="2708919"/>
            <a:ext cx="1686416" cy="85424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2">
            <a:extLst>
              <a:ext uri="{FF2B5EF4-FFF2-40B4-BE49-F238E27FC236}">
                <a16:creationId xmlns:a16="http://schemas.microsoft.com/office/drawing/2014/main" id="{C0D9D4D8-95EB-2D12-7A24-D0977D8C6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30" y="4818031"/>
            <a:ext cx="42894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o-RO" altLang="en-US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o-RO" alt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96,2% </a:t>
            </a:r>
            <a:r>
              <a:rPr lang="ro-RO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</a:t>
            </a:r>
            <a:r>
              <a:rPr lang="ro-RO" alt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 în cadrul plafonului</a:t>
            </a:r>
          </a:p>
          <a:p>
            <a:pPr marL="0" indent="0">
              <a:spcBef>
                <a:spcPct val="0"/>
              </a:spcBef>
              <a:buNone/>
            </a:pPr>
            <a:r>
              <a:rPr lang="ro-RO" alt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ro-RO" altLang="en-US" sz="1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(1.143.660 </a:t>
            </a:r>
            <a:r>
              <a:rPr lang="ro-RO" altLang="en-US" sz="16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deponenți </a:t>
            </a:r>
            <a:r>
              <a:rPr lang="ro-RO" altLang="en-US" sz="1600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PJ)</a:t>
            </a:r>
          </a:p>
          <a:p>
            <a:pPr marL="0" indent="0">
              <a:spcBef>
                <a:spcPct val="0"/>
              </a:spcBef>
              <a:buNone/>
            </a:pPr>
            <a:endParaRPr lang="ro-RO" altLang="en-US" sz="16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ro-RO" alt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3,8% </a:t>
            </a:r>
            <a:r>
              <a:rPr lang="ro-RO" altLang="en-US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 depozite peste plafon</a:t>
            </a:r>
          </a:p>
          <a:p>
            <a:pPr marL="0" indent="0">
              <a:spcBef>
                <a:spcPct val="0"/>
              </a:spcBef>
              <a:buNone/>
            </a:pPr>
            <a:r>
              <a:rPr lang="ro-RO" altLang="en-US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altLang="en-US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o-RO" altLang="en-US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o-RO" altLang="en-US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45.664 </a:t>
            </a:r>
            <a:r>
              <a:rPr lang="ro-RO" altLang="en-US" sz="1600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deponenți </a:t>
            </a:r>
            <a:r>
              <a:rPr lang="ro-RO" altLang="en-US" sz="1600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PJ)</a:t>
            </a:r>
            <a:endParaRPr lang="ro-RO" altLang="en-US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4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112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976576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8" name="Rectangle 17"/>
          <p:cNvSpPr/>
          <p:nvPr/>
        </p:nvSpPr>
        <p:spPr>
          <a:xfrm rot="16200000">
            <a:off x="5802076" y="3695464"/>
            <a:ext cx="6099672" cy="225402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127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00800"/>
            <a:ext cx="3603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2298229" y="99873"/>
            <a:ext cx="60080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altLang="en-US" sz="2400" b="1" i="1" dirty="0" smtClean="0">
                <a:solidFill>
                  <a:srgbClr val="000066"/>
                </a:solidFill>
                <a:latin typeface="Arial" panose="020B0604020202020204" pitchFamily="34" charset="0"/>
              </a:rPr>
              <a:t>Analiza adecvării plafonului de acoperire a depozitelor bancare</a:t>
            </a:r>
            <a:endParaRPr lang="ro-RO" dirty="0">
              <a:solidFill>
                <a:srgbClr val="00006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532B34-BCC3-CAA5-9BE7-82DD5E89DD54}"/>
              </a:ext>
            </a:extLst>
          </p:cNvPr>
          <p:cNvSpPr txBox="1"/>
          <p:nvPr/>
        </p:nvSpPr>
        <p:spPr>
          <a:xfrm>
            <a:off x="79192" y="1410020"/>
            <a:ext cx="857408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aprilie 2023 </a:t>
            </a:r>
            <a:r>
              <a:rPr lang="ro-RO" sz="200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Comisia Europeană a prezentat pachetul de propuneri legislative privind revizuirea  cadrului european de gestionare a crizelor și de asigurare a depozitelor (CMDI). </a:t>
            </a:r>
          </a:p>
          <a:p>
            <a:pPr lvl="1" algn="just"/>
            <a:endParaRPr lang="ro-RO" sz="6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ro-RO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Pachetul include și o propunere de directivă de modificare a </a:t>
            </a:r>
            <a:r>
              <a:rPr lang="ro-RO" sz="16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Directivei 2014/49/UE</a:t>
            </a:r>
            <a:r>
              <a:rPr lang="ro-RO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 privire la sfera de garantare a depozitelor, utilizarea fondurilor schemelor de garantare a depozitelor, cooperarea transfrontalieră și transparența. Propunerea menține plafonul de acoperire de 100.000 euro.</a:t>
            </a:r>
          </a:p>
          <a:p>
            <a:pPr lvl="1" algn="just"/>
            <a:endParaRPr lang="ro-RO" sz="1600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o-RO" sz="20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decembrie 2023</a:t>
            </a:r>
            <a:r>
              <a:rPr lang="ro-RO" sz="2000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Autoritatea Bancară Europeană (ABE) a publicat </a:t>
            </a:r>
            <a:r>
              <a:rPr lang="ro-RO" sz="2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Raportul EBA/</a:t>
            </a:r>
            <a:r>
              <a:rPr lang="ro-RO" sz="2000" i="1" dirty="0" err="1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</a:t>
            </a:r>
            <a:r>
              <a:rPr lang="ro-RO" sz="2000" i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/2023/39 privind acoperirea depozitelor bancare. </a:t>
            </a:r>
          </a:p>
          <a:p>
            <a:pPr lvl="1" algn="just"/>
            <a:endParaRPr lang="ro-RO" sz="6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ro-RO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Analiza ABE a fost efectuată la </a:t>
            </a:r>
            <a:r>
              <a:rPr lang="ro-RO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solicitarea Comisiei </a:t>
            </a:r>
            <a:r>
              <a:rPr lang="ro-RO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Europene în contextul procesului de revizuire a CMDI, precum și al turbulențelor manifestate în SUA și Elveția în prima parte a anului 2023, în urma cărora s-a ridicat și problema necesității unei eventuale majorări a nivelului de acoperire a depozitelor bancare (</a:t>
            </a:r>
            <a:r>
              <a:rPr lang="ro-RO" sz="1600" i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N.B.</a:t>
            </a:r>
            <a:r>
              <a:rPr lang="ro-RO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în martie 2023, autoritățile americane au luat decizia acoperirii integrale a depozitelor la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 Valley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</a:t>
            </a:r>
            <a:r>
              <a:rPr lang="ro-RO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și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Signature Bank</a:t>
            </a:r>
            <a:r>
              <a:rPr lang="ro-RO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invocând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o-RO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excepția de risc sistemic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o-RO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lvl="1" algn="just"/>
            <a:endParaRPr lang="ro-RO" sz="12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/>
            <a:r>
              <a:rPr lang="en-US" sz="1600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avut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bază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datele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furnizate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autoritățile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naționale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competente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schemele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garantare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depozitelor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 28 de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țări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aparținând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Spațiului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Economic European (SEE),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orizontul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timp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fiind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ianuarie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2022-august 2023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o-RO" sz="1600" i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112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976576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8" name="Rectangle 17"/>
          <p:cNvSpPr/>
          <p:nvPr/>
        </p:nvSpPr>
        <p:spPr>
          <a:xfrm rot="16200000">
            <a:off x="5802076" y="3695464"/>
            <a:ext cx="6099672" cy="225402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127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00800"/>
            <a:ext cx="3603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2051720" y="296664"/>
            <a:ext cx="60080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Depozitul mediu al unui deponent PF</a:t>
            </a:r>
            <a:endParaRPr lang="ro-RO" sz="2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16" y="1710389"/>
            <a:ext cx="6684886" cy="3289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B72D38-7F71-E788-9A2C-F489CA559C09}"/>
              </a:ext>
            </a:extLst>
          </p:cNvPr>
          <p:cNvSpPr txBox="1"/>
          <p:nvPr/>
        </p:nvSpPr>
        <p:spPr>
          <a:xfrm>
            <a:off x="835166" y="5000146"/>
            <a:ext cx="6962402" cy="22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800" i="1" dirty="0" smtClean="0">
                <a:solidFill>
                  <a:srgbClr val="00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Sursa: 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 Report on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deposit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coverage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Call for Advice (</a:t>
            </a:r>
            <a:r>
              <a:rPr lang="ro-RO" sz="800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EBA/</a:t>
            </a:r>
            <a:r>
              <a:rPr lang="ro-RO" sz="800" i="1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</a:t>
            </a:r>
            <a:r>
              <a:rPr lang="ro-RO" sz="800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/2023/39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11</a:t>
            </a:r>
          </a:p>
        </p:txBody>
      </p:sp>
      <p:sp>
        <p:nvSpPr>
          <p:cNvPr id="5" name="Rectangle 4"/>
          <p:cNvSpPr/>
          <p:nvPr/>
        </p:nvSpPr>
        <p:spPr>
          <a:xfrm>
            <a:off x="359470" y="1266766"/>
            <a:ext cx="8308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Valoarea</a:t>
            </a:r>
            <a:r>
              <a:rPr lang="en-US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medie</a:t>
            </a:r>
            <a:r>
              <a:rPr lang="en-US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o-RO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depozitelor eligibile (garantate) ale PF (euro)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-44234" y="5473136"/>
            <a:ext cx="86399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mai mică valoare medie: 1.309 euro (Lituania)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mai mare valoare medie: 148.987 euro (Liechtenstein)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Val. mediană pe ansamblul schemelor de garantare a depozitelor din analiză: 14.398 euro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Val. medie </a:t>
            </a:r>
            <a:r>
              <a:rPr lang="ro-RO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 ansamblul schemelor de garantare a depozitelor din analiză</a:t>
            </a: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18.693 euro</a:t>
            </a:r>
            <a:endParaRPr lang="ro-RO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România: 3.985,4 euro la 31.12.2023</a:t>
            </a:r>
            <a:endParaRPr lang="ro-RO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3995936" y="2104105"/>
            <a:ext cx="30416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200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Depozitul mediu al unui deponent PF depășește 30.000 euro doar în cazul schemelor din Liechtenstein și Luxemburg.</a:t>
            </a:r>
          </a:p>
          <a:p>
            <a:pPr algn="just"/>
            <a:endParaRPr lang="ro-RO" sz="1200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112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976576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8" name="Rectangle 17"/>
          <p:cNvSpPr/>
          <p:nvPr/>
        </p:nvSpPr>
        <p:spPr>
          <a:xfrm rot="16200000">
            <a:off x="5802076" y="3695464"/>
            <a:ext cx="6099672" cy="225402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127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00800"/>
            <a:ext cx="3603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2051720" y="296664"/>
            <a:ext cx="60080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Depozitul mediu al unui deponent PJ</a:t>
            </a:r>
            <a:endParaRPr lang="ro-RO" sz="2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B72D38-7F71-E788-9A2C-F489CA559C09}"/>
              </a:ext>
            </a:extLst>
          </p:cNvPr>
          <p:cNvSpPr txBox="1"/>
          <p:nvPr/>
        </p:nvSpPr>
        <p:spPr>
          <a:xfrm>
            <a:off x="835166" y="5000146"/>
            <a:ext cx="6962402" cy="22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800" i="1" dirty="0" smtClean="0">
                <a:solidFill>
                  <a:srgbClr val="00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Sursa: 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 Report on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deposit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coverage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Call for Advice (</a:t>
            </a:r>
            <a:r>
              <a:rPr lang="ro-RO" sz="800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EBA/</a:t>
            </a:r>
            <a:r>
              <a:rPr lang="ro-RO" sz="800" i="1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</a:t>
            </a:r>
            <a:r>
              <a:rPr lang="ro-RO" sz="800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/2023/39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12</a:t>
            </a:r>
          </a:p>
        </p:txBody>
      </p:sp>
      <p:sp>
        <p:nvSpPr>
          <p:cNvPr id="5" name="Rectangle 4"/>
          <p:cNvSpPr/>
          <p:nvPr/>
        </p:nvSpPr>
        <p:spPr>
          <a:xfrm>
            <a:off x="359470" y="1266766"/>
            <a:ext cx="8308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Valoarea</a:t>
            </a:r>
            <a:r>
              <a:rPr lang="en-US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medie</a:t>
            </a:r>
            <a:r>
              <a:rPr lang="en-US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ro-RO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depozitelor </a:t>
            </a:r>
            <a:r>
              <a:rPr lang="ro-RO" sz="16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eligibile (garantate)</a:t>
            </a:r>
            <a:r>
              <a:rPr lang="ro-RO" sz="16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 PJ (euro)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-44234" y="5583014"/>
            <a:ext cx="87120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mai mică valoare medie: 34.208 euro (România) (N.B. 36.865 euro la 31.12.2023)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 mai mare valoare medie: 775.926 euro (Liechtenstein)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Val. mediană pe ansamblul schemelor de garantare a depozitelor din analiză: 101.839 euro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Val. medie </a:t>
            </a:r>
            <a:r>
              <a:rPr lang="ro-RO" sz="16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 ansamblul schemelor de garantare a depozitelor din analiză</a:t>
            </a:r>
            <a:r>
              <a:rPr lang="ro-RO" sz="16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152.977 euro</a:t>
            </a:r>
          </a:p>
          <a:p>
            <a:pPr algn="just"/>
            <a:endParaRPr lang="ro-RO" sz="16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66" y="1727477"/>
            <a:ext cx="6639014" cy="33205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3995936" y="2104105"/>
            <a:ext cx="3041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o-RO" sz="1200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Depozitul mediu al unui deponent PJ depășește 100.000 euro în cazul a 50% din schemele analizate.</a:t>
            </a:r>
          </a:p>
          <a:p>
            <a:pPr algn="just"/>
            <a:endParaRPr lang="ro-RO" sz="1200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6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C:\Transfer\Ioana local\Buletine 2012\logo simpl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4112"/>
            <a:ext cx="17637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976576"/>
            <a:ext cx="9144000" cy="215900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8" name="Rectangle 17"/>
          <p:cNvSpPr/>
          <p:nvPr/>
        </p:nvSpPr>
        <p:spPr>
          <a:xfrm rot="16200000">
            <a:off x="5802076" y="3695464"/>
            <a:ext cx="6099672" cy="225402"/>
          </a:xfrm>
          <a:prstGeom prst="rect">
            <a:avLst/>
          </a:prstGeom>
          <a:solidFill>
            <a:srgbClr val="9A9B9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o-RO"/>
          </a:p>
        </p:txBody>
      </p:sp>
      <p:sp>
        <p:nvSpPr>
          <p:cNvPr id="11276" name="Slide Number Placeholder 15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00800"/>
            <a:ext cx="360362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o-RO" altLang="en-US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79E2D-E24E-71EB-B47A-ACE0D5F44360}"/>
              </a:ext>
            </a:extLst>
          </p:cNvPr>
          <p:cNvSpPr txBox="1"/>
          <p:nvPr/>
        </p:nvSpPr>
        <p:spPr>
          <a:xfrm>
            <a:off x="2051720" y="296664"/>
            <a:ext cx="65081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Proporția deponenților acoperiți integral (%)</a:t>
            </a:r>
            <a:endParaRPr lang="ro-RO" sz="2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B72D38-7F71-E788-9A2C-F489CA559C09}"/>
              </a:ext>
            </a:extLst>
          </p:cNvPr>
          <p:cNvSpPr txBox="1"/>
          <p:nvPr/>
        </p:nvSpPr>
        <p:spPr>
          <a:xfrm>
            <a:off x="753134" y="5253181"/>
            <a:ext cx="6962402" cy="2218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o-RO" sz="800" i="1" dirty="0" smtClean="0">
                <a:solidFill>
                  <a:srgbClr val="00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Sursa: 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 Report on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deposit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coverage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European </a:t>
            </a:r>
            <a:r>
              <a:rPr lang="ro-RO" sz="800" i="1" dirty="0" err="1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Call for Advice (</a:t>
            </a:r>
            <a:r>
              <a:rPr lang="ro-RO" sz="800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EBA/</a:t>
            </a:r>
            <a:r>
              <a:rPr lang="ro-RO" sz="800" i="1" dirty="0" err="1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</a:t>
            </a:r>
            <a:r>
              <a:rPr lang="ro-RO" sz="800" i="1" dirty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/2023/39</a:t>
            </a:r>
            <a:r>
              <a:rPr lang="en-US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o-RO" sz="800" i="1" dirty="0" smtClean="0">
                <a:solidFill>
                  <a:srgbClr val="0000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13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384" y="1210668"/>
            <a:ext cx="8308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o-RO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Deponenți cu depozite eligibile (garantate) cel mult egale cu </a:t>
            </a:r>
          </a:p>
          <a:p>
            <a:pPr algn="ctr"/>
            <a:r>
              <a:rPr lang="ro-RO" sz="1200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plafonul de acoperire/Total deponenți garantați (%)</a:t>
            </a:r>
            <a:endParaRPr lang="en-US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67" y="1724222"/>
            <a:ext cx="7018428" cy="358084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324644"/>
              </p:ext>
            </p:extLst>
          </p:nvPr>
        </p:nvGraphicFramePr>
        <p:xfrm>
          <a:off x="392241" y="5589240"/>
          <a:ext cx="8092280" cy="1194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775989268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3203710017"/>
                    </a:ext>
                  </a:extLst>
                </a:gridCol>
                <a:gridCol w="1460698">
                  <a:extLst>
                    <a:ext uri="{9D8B030D-6E8A-4147-A177-3AD203B41FA5}">
                      <a16:colId xmlns:a16="http://schemas.microsoft.com/office/drawing/2014/main" val="613990946"/>
                    </a:ext>
                  </a:extLst>
                </a:gridCol>
                <a:gridCol w="2023070">
                  <a:extLst>
                    <a:ext uri="{9D8B030D-6E8A-4147-A177-3AD203B41FA5}">
                      <a16:colId xmlns:a16="http://schemas.microsoft.com/office/drawing/2014/main" val="547572357"/>
                    </a:ext>
                  </a:extLst>
                </a:gridCol>
              </a:tblGrid>
              <a:tr h="246128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deponenți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PJ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384432"/>
                  </a:ext>
                </a:extLst>
              </a:tr>
              <a:tr h="287252">
                <a:tc>
                  <a:txBody>
                    <a:bodyPr/>
                    <a:lstStyle/>
                    <a:p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Val. mediană pe ansamblul SGD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r>
                        <a:rPr lang="en-US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97,4%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87,8%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335077"/>
                  </a:ext>
                </a:extLst>
              </a:tr>
              <a:tr h="246128">
                <a:tc>
                  <a:txBody>
                    <a:bodyPr/>
                    <a:lstStyle/>
                    <a:p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Val. medie pe ansamblul SGD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95,9%</a:t>
                      </a:r>
                      <a:endParaRPr lang="ro-RO" sz="1200" dirty="0" smtClean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96,8%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87,0%</a:t>
                      </a:r>
                      <a:endParaRPr lang="en-US" sz="1200" dirty="0">
                        <a:solidFill>
                          <a:srgbClr val="0000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778037"/>
                  </a:ext>
                </a:extLst>
              </a:tr>
              <a:tr h="358268">
                <a:tc>
                  <a:txBody>
                    <a:bodyPr/>
                    <a:lstStyle/>
                    <a:p>
                      <a:r>
                        <a:rPr lang="ro-RO" sz="12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România (31.12.2023)</a:t>
                      </a:r>
                      <a:endParaRPr lang="en-US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o-RO" sz="12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99,2%</a:t>
                      </a:r>
                      <a:endParaRPr lang="en-US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99,5%</a:t>
                      </a:r>
                      <a:endParaRPr lang="en-US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o-RO" sz="120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96,2%</a:t>
                      </a:r>
                      <a:endParaRPr lang="en-US" sz="120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72316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 flipH="1">
            <a:off x="7651078" y="2300570"/>
            <a:ext cx="360040" cy="792088"/>
          </a:xfrm>
          <a:prstGeom prst="straightConnector1">
            <a:avLst/>
          </a:prstGeom>
          <a:ln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940744" y="2162070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74,7%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53134" y="1844824"/>
            <a:ext cx="542022" cy="144016"/>
          </a:xfrm>
          <a:prstGeom prst="straightConnector1">
            <a:avLst/>
          </a:prstGeom>
          <a:ln>
            <a:solidFill>
              <a:srgbClr val="00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16292" y="1873550"/>
            <a:ext cx="6190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lang="en-US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o-RO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5105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20894</TotalTime>
  <Words>1355</Words>
  <Application>Microsoft Office PowerPoint</Application>
  <PresentationFormat>On-screen Show (4:3)</PresentationFormat>
  <Paragraphs>151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Irinel Radulescu</cp:lastModifiedBy>
  <cp:revision>2560</cp:revision>
  <cp:lastPrinted>2024-04-08T16:39:39Z</cp:lastPrinted>
  <dcterms:created xsi:type="dcterms:W3CDTF">1601-01-01T00:00:00Z</dcterms:created>
  <dcterms:modified xsi:type="dcterms:W3CDTF">2024-04-10T11:28:04Z</dcterms:modified>
</cp:coreProperties>
</file>